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78" r:id="rId6"/>
    <p:sldId id="260" r:id="rId7"/>
    <p:sldId id="259" r:id="rId8"/>
    <p:sldId id="261" r:id="rId9"/>
    <p:sldId id="266" r:id="rId10"/>
    <p:sldId id="276" r:id="rId11"/>
    <p:sldId id="277" r:id="rId12"/>
    <p:sldId id="263" r:id="rId13"/>
    <p:sldId id="264" r:id="rId14"/>
    <p:sldId id="271" r:id="rId15"/>
    <p:sldId id="267" r:id="rId16"/>
    <p:sldId id="265" r:id="rId17"/>
    <p:sldId id="269" r:id="rId18"/>
    <p:sldId id="262" r:id="rId19"/>
    <p:sldId id="272" r:id="rId20"/>
    <p:sldId id="275" r:id="rId21"/>
    <p:sldId id="274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46"/>
    <p:restoredTop sz="94721"/>
  </p:normalViewPr>
  <p:slideViewPr>
    <p:cSldViewPr snapToGrid="0" snapToObjects="1">
      <p:cViewPr varScale="1">
        <p:scale>
          <a:sx n="106" d="100"/>
          <a:sy n="106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4y40kFhL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vp6oQst0v8" TargetMode="External"/><Relationship Id="rId5" Type="http://schemas.openxmlformats.org/officeDocument/2006/relationships/hyperlink" Target="https://www.youtube.com/watch?v=I5F_CRi8gbA" TargetMode="External"/><Relationship Id="rId4" Type="http://schemas.openxmlformats.org/officeDocument/2006/relationships/hyperlink" Target="https://www.youtube.com/watch?v=FJBUkb4aXZk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34_202007231538401641" TargetMode="External"/><Relationship Id="rId3" Type="http://schemas.openxmlformats.org/officeDocument/2006/relationships/hyperlink" Target="http://openapi.nature.go.kr/openapi/service/rest/FungiService" TargetMode="External"/><Relationship Id="rId7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s.data.go.kr/1390804/NihhsRdaLifeInfo" TargetMode="External"/><Relationship Id="rId5" Type="http://schemas.openxmlformats.org/officeDocument/2006/relationships/hyperlink" Target="http://apis.data.go.kr/1400119/KffniService1" TargetMode="External"/><Relationship Id="rId4" Type="http://schemas.openxmlformats.org/officeDocument/2006/relationships/hyperlink" Target="http://apis.data.go.kr/1390804/NihhsMushroomImageInf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 smtClean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-82274" y="7038"/>
            <a:ext cx="4251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플레이데이터 빅데이터 엔지니어 </a:t>
            </a:r>
            <a:r>
              <a:rPr kumimoji="1" lang="en-US" altLang="ko-KR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기</a:t>
            </a:r>
            <a:endParaRPr kumimoji="1" lang="en-US" altLang="en-US" sz="1400" b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0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 smtClean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산림청 </a:t>
            </a:r>
            <a:r>
              <a:rPr kumimoji="1" lang="ko-KR" altLang="en-US" dirty="0" err="1" smtClean="0">
                <a:latin typeface="+mn-ea"/>
              </a:rPr>
              <a:t>국립수목원</a:t>
            </a:r>
            <a:r>
              <a:rPr kumimoji="1" lang="ko-KR" altLang="en-US" dirty="0" smtClean="0">
                <a:latin typeface="+mn-ea"/>
              </a:rPr>
              <a:t> </a:t>
            </a:r>
            <a:r>
              <a:rPr kumimoji="1" lang="ko-KR" altLang="en-US" dirty="0" err="1" smtClean="0">
                <a:latin typeface="+mn-ea"/>
              </a:rPr>
              <a:t>버섯자원</a:t>
            </a:r>
            <a:r>
              <a:rPr kumimoji="1" lang="ko-KR" altLang="en-US" dirty="0" smtClean="0">
                <a:latin typeface="+mn-ea"/>
              </a:rPr>
              <a:t> 서비스</a:t>
            </a:r>
            <a:endParaRPr kumimoji="1" lang="en-US" altLang="ko-KR" dirty="0" smtClean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</a:t>
            </a:r>
            <a:r>
              <a:rPr lang="ko-KR" altLang="ko-KR" dirty="0" smtClean="0">
                <a:cs typeface="+mn-lt"/>
                <a:hlinkClick r:id="rId3"/>
              </a:rPr>
              <a:t>www.data.go.kr/data/15056525/openapi.do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>
                <a:cs typeface="+mn-lt"/>
              </a:rPr>
              <a:t>활용 정보 </a:t>
            </a:r>
            <a:r>
              <a:rPr kumimoji="1" lang="en-US" altLang="ko-KR" dirty="0" smtClean="0">
                <a:cs typeface="+mn-lt"/>
              </a:rPr>
              <a:t>: </a:t>
            </a:r>
            <a:r>
              <a:rPr kumimoji="1" lang="ko-KR" altLang="en-US" dirty="0" smtClean="0">
                <a:cs typeface="+mn-lt"/>
              </a:rPr>
              <a:t>한국 명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학명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도감 번호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독성 여부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발생 계절</a:t>
            </a:r>
            <a:r>
              <a:rPr kumimoji="1" lang="en-US" altLang="ko-KR" dirty="0" smtClean="0">
                <a:cs typeface="+mn-lt"/>
              </a:rPr>
              <a:t> </a:t>
            </a:r>
            <a:r>
              <a:rPr kumimoji="1" lang="ko-KR" altLang="en-US" dirty="0" smtClean="0">
                <a:cs typeface="+mn-lt"/>
              </a:rPr>
              <a:t>등 </a:t>
            </a:r>
            <a:endParaRPr kumimoji="1"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smtClean="0">
                <a:latin typeface="+mn-ea"/>
              </a:rPr>
              <a:t>국가표준 버섯목록서비스</a:t>
            </a:r>
            <a:endParaRPr kumimoji="1" lang="en-US" altLang="ko-KR" dirty="0" smtClean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</a:t>
            </a:r>
            <a:r>
              <a:rPr lang="ko-KR" altLang="ko-KR" dirty="0" smtClean="0">
                <a:cs typeface="+mn-lt"/>
                <a:hlinkClick r:id="rId4"/>
              </a:rPr>
              <a:t>www.data.go.kr/data/15037577/openapi.do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/>
              <a:t>활용 정보 </a:t>
            </a:r>
            <a:r>
              <a:rPr kumimoji="1" lang="en-US" altLang="ko-KR" dirty="0" smtClean="0"/>
              <a:t>:  </a:t>
            </a:r>
            <a:r>
              <a:rPr kumimoji="1" lang="ko-KR" altLang="en-US" dirty="0" smtClean="0"/>
              <a:t>분류군 명 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상위 분류군</a:t>
            </a:r>
            <a:endParaRPr kumimoji="1" lang="en-US" altLang="ko-KR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</a:t>
            </a:r>
            <a:r>
              <a:rPr lang="ko-KR" altLang="ko-KR" dirty="0" smtClean="0">
                <a:cs typeface="+mn-lt"/>
                <a:hlinkClick r:id="rId3"/>
              </a:rPr>
              <a:t>www.data.go.kr/data/15063096/openapi.do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cs typeface="+mn-lt"/>
              </a:rPr>
              <a:t>활용 정보 </a:t>
            </a:r>
            <a:r>
              <a:rPr lang="en-US" altLang="ko-KR" dirty="0" smtClean="0">
                <a:cs typeface="+mn-lt"/>
              </a:rPr>
              <a:t>: </a:t>
            </a:r>
            <a:r>
              <a:rPr lang="ko-KR" altLang="en-US" dirty="0" smtClean="0">
                <a:cs typeface="+mn-lt"/>
              </a:rPr>
              <a:t>버섯 명</a:t>
            </a:r>
            <a:r>
              <a:rPr lang="en-US" altLang="ko-KR" dirty="0" smtClean="0">
                <a:cs typeface="+mn-lt"/>
              </a:rPr>
              <a:t>, </a:t>
            </a:r>
            <a:r>
              <a:rPr lang="ko-KR" altLang="en-US" dirty="0" smtClean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</a:t>
            </a:r>
            <a:r>
              <a:rPr lang="en-US" altLang="ko-KR" dirty="0" smtClean="0">
                <a:cs typeface="+mn-lt"/>
                <a:hlinkClick r:id="rId4"/>
              </a:rPr>
              <a:t>www.data.go.kr/data/15084591/openapi.do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>
                <a:cs typeface="+mn-lt"/>
              </a:rPr>
              <a:t>활용 정보 </a:t>
            </a:r>
            <a:r>
              <a:rPr kumimoji="1" lang="en-US" altLang="ko-KR" dirty="0" smtClean="0">
                <a:cs typeface="+mn-lt"/>
              </a:rPr>
              <a:t>: </a:t>
            </a:r>
            <a:r>
              <a:rPr kumimoji="1" lang="ko-KR" altLang="en-US" dirty="0" smtClean="0">
                <a:cs typeface="+mn-lt"/>
              </a:rPr>
              <a:t>이미지 주소</a:t>
            </a:r>
            <a:r>
              <a:rPr kumimoji="1" lang="en-US" altLang="ko-KR" dirty="0" smtClean="0">
                <a:cs typeface="+mn-lt"/>
              </a:rPr>
              <a:t>,  </a:t>
            </a:r>
            <a:r>
              <a:rPr kumimoji="1" lang="ko-KR" altLang="en-US" dirty="0" smtClean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csv </a:t>
            </a:r>
            <a:r>
              <a:rPr lang="ko-KR" altLang="en-US" dirty="0" smtClean="0">
                <a:cs typeface="+mn-lt"/>
              </a:rPr>
              <a:t> 데이터 학습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버섯의 특징 정보로 독성 여부 이진 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cs typeface="+mn-lt"/>
              </a:rPr>
              <a:t>딥러닝</a:t>
            </a:r>
            <a:r>
              <a:rPr lang="ko-KR" altLang="en-US" dirty="0" smtClean="0">
                <a:cs typeface="+mn-lt"/>
              </a:rPr>
              <a:t> 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</a:t>
            </a:r>
            <a:r>
              <a:rPr lang="en-US" altLang="ko-KR" dirty="0" smtClean="0">
                <a:cs typeface="+mn-lt"/>
                <a:hlinkClick r:id="rId3"/>
              </a:rPr>
              <a:t>www.kaggle.com/uciml/mushroom-classification</a:t>
            </a:r>
            <a:endParaRPr lang="en-US" altLang="ko-KR" dirty="0" smtClean="0">
              <a:cs typeface="+mn-lt"/>
            </a:endParaRPr>
          </a:p>
          <a:p>
            <a:pPr lvl="1">
              <a:lnSpc>
                <a:spcPct val="200000"/>
              </a:lnSpc>
            </a:pPr>
            <a:endParaRPr lang="en-US" altLang="ko-KR" dirty="0" smtClean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이미지 학습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사진 데이터로 </a:t>
            </a:r>
            <a:r>
              <a:rPr lang="en-US" altLang="ko-KR" dirty="0" smtClean="0">
                <a:cs typeface="+mn-lt"/>
              </a:rPr>
              <a:t>9</a:t>
            </a:r>
            <a:r>
              <a:rPr lang="ko-KR" altLang="en-US" dirty="0" smtClean="0">
                <a:cs typeface="+mn-lt"/>
              </a:rPr>
              <a:t>가지 속으로 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CNN </a:t>
            </a:r>
            <a:r>
              <a:rPr lang="ko-KR" altLang="en-US" dirty="0" smtClean="0">
                <a:cs typeface="+mn-lt"/>
              </a:rPr>
              <a:t>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https://www.kaggle.com/maysee/mushrooms-classification-common-genuss-images</a:t>
            </a: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</a:t>
            </a:r>
            <a:r>
              <a:rPr lang="en-US" altLang="ko-KR" sz="1200" dirty="0">
                <a:cs typeface="+mn-lt"/>
              </a:rPr>
              <a:t>://tcpschool.com/codingmath/flowchart</a:t>
            </a:r>
          </a:p>
          <a:p>
            <a:endParaRPr lang="en-US" altLang="ko-KR" sz="1200" dirty="0" smtClean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cs typeface="+mn-lt"/>
              </a:rPr>
              <a:t>CSS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  <a:endParaRPr lang="en-US" altLang="ko-KR" sz="1200" dirty="0" smtClean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동영상 </a:t>
            </a:r>
            <a:r>
              <a:rPr lang="ko-KR" altLang="en-US" sz="1200" dirty="0">
                <a:cs typeface="+mn-lt"/>
              </a:rPr>
              <a:t>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://www.youtube.com/watch?v=2wzBPSbTGYM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3"/>
              </a:rPr>
              <a:t>https://</a:t>
            </a:r>
            <a:r>
              <a:rPr lang="en-US" altLang="ko-KR" sz="1200" dirty="0" smtClean="0">
                <a:cs typeface="+mn-lt"/>
                <a:hlinkClick r:id="rId3"/>
              </a:rPr>
              <a:t>www.youtube.com/watch?v=zb4y40kFhL4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4"/>
              </a:rPr>
              <a:t>https://</a:t>
            </a:r>
            <a:r>
              <a:rPr lang="en-US" altLang="ko-KR" sz="1200" dirty="0" smtClean="0">
                <a:cs typeface="+mn-lt"/>
                <a:hlinkClick r:id="rId4"/>
              </a:rPr>
              <a:t>www.youtube.com/watch?v=FJBUkb4aXZk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5"/>
              </a:rPr>
              <a:t>https://</a:t>
            </a:r>
            <a:r>
              <a:rPr lang="en-US" altLang="ko-KR" sz="1200" dirty="0" smtClean="0">
                <a:cs typeface="+mn-lt"/>
                <a:hlinkClick r:id="rId5"/>
              </a:rPr>
              <a:t>www.youtube.com/watch?v=I5F_CRi8gbA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6"/>
              </a:rPr>
              <a:t>https://</a:t>
            </a:r>
            <a:r>
              <a:rPr lang="en-US" altLang="ko-KR" sz="1200" dirty="0" smtClean="0">
                <a:cs typeface="+mn-lt"/>
                <a:hlinkClick r:id="rId6"/>
              </a:rPr>
              <a:t>www.youtube.com/watch?v=Evp6oQst0v8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  <a:endParaRPr lang="en-US" altLang="ko-KR" sz="1200" dirty="0" smtClean="0">
              <a:cs typeface="+mn-lt"/>
            </a:endParaRP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공공 데이터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cs typeface="+mn-lt"/>
              </a:rPr>
              <a:t>[Open API]</a:t>
            </a:r>
            <a:endParaRPr lang="ko-KR" altLang="en-US" sz="1200" dirty="0" smtClean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  <a:hlinkClick r:id="rId3"/>
              </a:rPr>
              <a:t>http://openapi.nature.go.kr/openapi/service/rest/FungiService</a:t>
            </a:r>
            <a:endParaRPr lang="en-US" altLang="ko-KR" sz="1200" dirty="0" smtClean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  <a:hlinkClick r:id="rId4"/>
              </a:rPr>
              <a:t>http://apis.data.go.kr/1390804/NihhsMushroomImageInfo</a:t>
            </a:r>
            <a:endParaRPr lang="en-US" altLang="ko-KR" sz="1200" dirty="0" smtClean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  <a:hlinkClick r:id="rId5"/>
              </a:rPr>
              <a:t>http://apis.data.go.kr/1400119/KffniService1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[</a:t>
            </a:r>
            <a:r>
              <a:rPr lang="ko-KR" altLang="en-US" sz="1200" dirty="0" smtClean="0">
                <a:cs typeface="+mn-lt"/>
              </a:rPr>
              <a:t>머신 러닝</a:t>
            </a:r>
            <a:r>
              <a:rPr lang="en-US" altLang="ko-KR" sz="1200" dirty="0" smtClean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  <a:hlinkClick r:id="rId6"/>
              </a:rPr>
              <a:t>http://apis.data.go.kr/1390804/NihhsRdaLifeInfo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7"/>
              </a:rPr>
              <a:t>https://www.kaggle.com/uciml/mushroom-classification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</a:t>
            </a:r>
            <a:r>
              <a:rPr lang="en-US" altLang="ko-KR" sz="1200" dirty="0" smtClean="0">
                <a:cs typeface="+mn-lt"/>
              </a:rPr>
              <a:t>www.kaggle.com/maysee/mushrooms-classification-common-genuss-images</a:t>
            </a:r>
          </a:p>
          <a:p>
            <a:endParaRPr lang="en-US" altLang="ko-KR" sz="1200" dirty="0" smtClean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https://www.nihhs.go.kr/mushroom/</a:t>
            </a:r>
          </a:p>
          <a:p>
            <a:r>
              <a:rPr lang="en-US" altLang="ko-KR" sz="1200" dirty="0" smtClean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관련 논문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cs typeface="+mn-lt"/>
              </a:rPr>
              <a:t>안병민</a:t>
            </a:r>
            <a:r>
              <a:rPr lang="en-US" altLang="ko-KR" sz="1200" dirty="0" smtClean="0">
                <a:cs typeface="+mn-lt"/>
              </a:rPr>
              <a:t> (2000), </a:t>
            </a:r>
            <a:r>
              <a:rPr lang="ko-KR" altLang="en-US" sz="1200" dirty="0" smtClean="0">
                <a:cs typeface="+mn-lt"/>
              </a:rPr>
              <a:t>대한간학회지 </a:t>
            </a:r>
            <a:r>
              <a:rPr lang="en-US" altLang="ko-KR" sz="1200" dirty="0" smtClean="0">
                <a:cs typeface="+mn-lt"/>
              </a:rPr>
              <a:t>6</a:t>
            </a:r>
            <a:r>
              <a:rPr lang="ko-KR" altLang="en-US" sz="1200" dirty="0" smtClean="0">
                <a:cs typeface="+mn-lt"/>
              </a:rPr>
              <a:t>권 제 </a:t>
            </a:r>
            <a:r>
              <a:rPr lang="en-US" altLang="ko-KR" sz="1200" dirty="0" smtClean="0">
                <a:cs typeface="+mn-lt"/>
              </a:rPr>
              <a:t>3</a:t>
            </a:r>
            <a:r>
              <a:rPr lang="ko-KR" altLang="en-US" sz="1200" dirty="0" smtClean="0">
                <a:cs typeface="+mn-lt"/>
              </a:rPr>
              <a:t>호</a:t>
            </a:r>
            <a:r>
              <a:rPr lang="en-US" altLang="ko-KR" sz="1200" dirty="0" smtClean="0">
                <a:cs typeface="+mn-lt"/>
              </a:rPr>
              <a:t>, 340-350, </a:t>
            </a:r>
            <a:r>
              <a:rPr lang="ko-KR" altLang="en-US" sz="1200" dirty="0" smtClean="0">
                <a:cs typeface="+mn-lt"/>
              </a:rPr>
              <a:t>한국의 </a:t>
            </a:r>
            <a:r>
              <a:rPr lang="en-US" altLang="ko-KR" sz="1200" dirty="0" err="1" smtClean="0">
                <a:cs typeface="+mn-lt"/>
              </a:rPr>
              <a:t>Amatoxins</a:t>
            </a:r>
            <a:r>
              <a:rPr lang="en-US" altLang="ko-KR" sz="1200" dirty="0" smtClean="0">
                <a:cs typeface="+mn-lt"/>
              </a:rPr>
              <a:t> </a:t>
            </a:r>
            <a:r>
              <a:rPr lang="ko-KR" altLang="en-US" sz="1200" dirty="0" smtClean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cs typeface="+mn-lt"/>
              </a:rPr>
              <a:t>유관휘</a:t>
            </a:r>
            <a:r>
              <a:rPr lang="ko-KR" altLang="en-US" sz="1200" dirty="0" smtClean="0">
                <a:cs typeface="+mn-lt"/>
              </a:rPr>
              <a:t> </a:t>
            </a:r>
            <a:r>
              <a:rPr lang="en-US" altLang="ko-KR" sz="1200" dirty="0" smtClean="0">
                <a:cs typeface="+mn-lt"/>
              </a:rPr>
              <a:t>(2013), </a:t>
            </a:r>
            <a:r>
              <a:rPr lang="ko-KR" altLang="en-US" sz="1200" dirty="0" err="1" smtClean="0">
                <a:cs typeface="+mn-lt"/>
              </a:rPr>
              <a:t>상지대학교</a:t>
            </a:r>
            <a:r>
              <a:rPr lang="en-US" altLang="ko-KR" sz="1200" dirty="0" smtClean="0">
                <a:cs typeface="+mn-lt"/>
              </a:rPr>
              <a:t>, </a:t>
            </a:r>
            <a:r>
              <a:rPr lang="ko-KR" altLang="en-US" sz="1200" dirty="0" smtClean="0">
                <a:cs typeface="+mn-lt"/>
              </a:rPr>
              <a:t>독버섯 식중독 예방을 위한 분포도 조사연구</a:t>
            </a:r>
            <a:endParaRPr lang="en-US" altLang="ko-KR" sz="1200" dirty="0" smtClean="0">
              <a:cs typeface="+mn-lt"/>
            </a:endParaRPr>
          </a:p>
          <a:p>
            <a:r>
              <a:rPr lang="en-US" altLang="ko-KR" sz="1200" dirty="0" smtClean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관련 뉴스 </a:t>
            </a:r>
            <a:r>
              <a:rPr lang="en-US" altLang="ko-KR" sz="1200" dirty="0" smtClean="0">
                <a:cs typeface="+mn-lt"/>
              </a:rPr>
              <a:t>/ </a:t>
            </a:r>
            <a:r>
              <a:rPr lang="ko-KR" altLang="en-US" sz="1200" dirty="0" smtClean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 smtClean="0">
                <a:hlinkClick r:id="rId8"/>
              </a:rPr>
              <a:t>https://www.ytn.co.kr/_ln/0134_202007231538401641</a:t>
            </a:r>
            <a:endParaRPr kumimoji="1" lang="en" altLang="ko-Kore-KR" sz="1200" dirty="0" smtClean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 smtClean="0"/>
              <a:t>https://ytn.co.kr/_ln/0103_201710052247360892</a:t>
            </a:r>
            <a:endParaRPr kumimoji="1" lang="ko-Kore-KR" altLang="en-US" sz="1200" dirty="0" smtClean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 smtClea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BF9F17-E08A-DD42-8B65-91BEA27FACE6}"/>
              </a:ext>
            </a:extLst>
          </p:cNvPr>
          <p:cNvGrpSpPr/>
          <p:nvPr/>
        </p:nvGrpSpPr>
        <p:grpSpPr>
          <a:xfrm>
            <a:off x="6831111" y="3416313"/>
            <a:ext cx="3602850" cy="523220"/>
            <a:chOff x="6735337" y="1989438"/>
            <a:chExt cx="3864907" cy="6103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62CB23-C6B0-6841-9A0D-6FC056D05457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EA1A46A-0C4C-D042-9211-BF4DFC13FB2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E08416-B5F3-7240-94E5-C16697AE4F14}"/>
                </a:ext>
              </a:extLst>
            </p:cNvPr>
            <p:cNvSpPr txBox="1"/>
            <p:nvPr/>
          </p:nvSpPr>
          <p:spPr>
            <a:xfrm>
              <a:off x="7363116" y="2081770"/>
              <a:ext cx="3237128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Ope</a:t>
              </a:r>
              <a:r>
                <a:rPr kumimoji="1" lang="en-US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n </a:t>
              </a:r>
              <a:r>
                <a:rPr kumimoji="1" lang="en-US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API, 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머</a:t>
              </a:r>
              <a:r>
                <a:rPr kumimoji="1" lang="ko-KR" altLang="en-US" sz="2000" dirty="0" err="1" smtClean="0">
                  <a:solidFill>
                    <a:prstClr val="black"/>
                  </a:solidFill>
                  <a:latin typeface="Calibri" panose="020F0502020204030204"/>
                </a:rPr>
                <a:t>신러닝</a:t>
              </a:r>
              <a:r>
                <a:rPr kumimoji="1" lang="ko-KR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 활용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126154"/>
            <a:ext cx="3098240" cy="523220"/>
            <a:chOff x="6735337" y="1989438"/>
            <a:chExt cx="3323594" cy="6103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화면 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758147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5433767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7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0E2975-7023-5D42-96D4-AAF57D2F4F0D}"/>
              </a:ext>
            </a:extLst>
          </p:cNvPr>
          <p:cNvGrpSpPr/>
          <p:nvPr/>
        </p:nvGrpSpPr>
        <p:grpSpPr>
          <a:xfrm>
            <a:off x="4954281" y="4931856"/>
            <a:ext cx="2644877" cy="1174335"/>
            <a:chOff x="671454" y="4781683"/>
            <a:chExt cx="2644877" cy="11743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AE4F51-33D8-A545-98F2-666E1179A275}"/>
                </a:ext>
              </a:extLst>
            </p:cNvPr>
            <p:cNvSpPr txBox="1"/>
            <p:nvPr/>
          </p:nvSpPr>
          <p:spPr>
            <a:xfrm>
              <a:off x="1742624" y="4781683"/>
              <a:ext cx="386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2DBC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DBC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4046E2-3B9C-014D-BA62-66D0BD21B14C}"/>
                </a:ext>
              </a:extLst>
            </p:cNvPr>
            <p:cNvSpPr txBox="1"/>
            <p:nvPr/>
          </p:nvSpPr>
          <p:spPr>
            <a:xfrm>
              <a:off x="671454" y="5371243"/>
              <a:ext cx="2644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페이지 제목</a:t>
              </a:r>
              <a:endParaRPr kumimoji="1" lang="ko-Kore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en-US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2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164499" y="3393809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야생 버섯 오용으로 인한 사고 방지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5641373" y="5847122"/>
            <a:ext cx="655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smtClean="0">
                <a:latin typeface="+mn-ea"/>
              </a:rPr>
              <a:t>정부기관에서 </a:t>
            </a:r>
            <a:r>
              <a:rPr kumimoji="1" lang="ko-KR" altLang="en-US" dirty="0">
                <a:latin typeface="+mn-ea"/>
              </a:rPr>
              <a:t>제공하는 검증된 버섯 관련 정보 제공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7BFD3-759B-A842-9EBC-5202A6368C50}"/>
              </a:ext>
            </a:extLst>
          </p:cNvPr>
          <p:cNvSpPr txBox="1"/>
          <p:nvPr/>
        </p:nvSpPr>
        <p:spPr>
          <a:xfrm>
            <a:off x="164497" y="2632674"/>
            <a:ext cx="550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머신 러닝을 활용한 분류 모델 관련 학습 및 활용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7BFD3-759B-A842-9EBC-5202A6368C50}"/>
              </a:ext>
            </a:extLst>
          </p:cNvPr>
          <p:cNvSpPr txBox="1"/>
          <p:nvPr/>
        </p:nvSpPr>
        <p:spPr>
          <a:xfrm>
            <a:off x="164499" y="5024133"/>
            <a:ext cx="5502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>
                <a:latin typeface="+mn-ea"/>
              </a:rPr>
              <a:t>통합된 정보 제공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latin typeface="+mn-ea"/>
              </a:rPr>
              <a:t>퍼져있는 정보 모아서 한번에 제공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시각적 이미지 활용해서 </a:t>
            </a:r>
            <a:r>
              <a:rPr kumimoji="1" lang="ko-KR" altLang="en-US" dirty="0" smtClean="0">
                <a:latin typeface="+mn-ea"/>
              </a:rPr>
              <a:t>알기 쉽게 </a:t>
            </a:r>
            <a:r>
              <a:rPr kumimoji="1" lang="ko-KR" altLang="en-US" dirty="0">
                <a:latin typeface="+mn-ea"/>
              </a:rPr>
              <a:t>정보제공</a:t>
            </a:r>
            <a:r>
              <a:rPr kumimoji="1" lang="en-US" altLang="ko-KR" dirty="0" smtClean="0">
                <a:latin typeface="+mn-ea"/>
              </a:rPr>
              <a:t>?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164497" y="4484628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smtClean="0">
                <a:latin typeface="+mn-ea"/>
              </a:rPr>
              <a:t>- </a:t>
            </a:r>
            <a:r>
              <a:rPr kumimoji="1" lang="ko-KR" altLang="en-US" dirty="0" smtClean="0">
                <a:latin typeface="+mn-ea"/>
              </a:rPr>
              <a:t>버섯에 대한 경각심 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34075" y="184901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야생버섯에</a:t>
            </a:r>
            <a:r>
              <a:rPr lang="ko-KR" altLang="en-US" dirty="0"/>
              <a:t> 대한 정보 제공을 주요 목표로 하며, 공공데이터에서 제공하는 데이터를 활용해 저희 프로젝트 사용자에게 버섯에 대한 여러 정보를 제공하고</a:t>
            </a:r>
          </a:p>
          <a:p>
            <a:r>
              <a:rPr lang="ko-KR" altLang="en-US" dirty="0"/>
              <a:t>      더 나아가 버섯에 관련된 요리 레시피까지 제공하는 것을 목표로 하고 있습니다.</a:t>
            </a:r>
          </a:p>
          <a:p>
            <a:r>
              <a:rPr lang="ko-KR" altLang="en-US" dirty="0"/>
              <a:t>    - 오픈 </a:t>
            </a:r>
            <a:r>
              <a:rPr lang="ko-KR" altLang="en-US" dirty="0" err="1"/>
              <a:t>API를</a:t>
            </a:r>
            <a:r>
              <a:rPr lang="ko-KR" altLang="en-US" dirty="0"/>
              <a:t> 활용하여 버섯의 특징, 사진, </a:t>
            </a:r>
            <a:r>
              <a:rPr lang="ko-KR" altLang="en-US" dirty="0" err="1"/>
              <a:t>독성여부</a:t>
            </a:r>
            <a:r>
              <a:rPr lang="ko-KR" altLang="en-US" dirty="0"/>
              <a:t> 등을 검색할 수 있도록 하였습니다</a:t>
            </a:r>
          </a:p>
          <a:p>
            <a:r>
              <a:rPr lang="ko-KR" altLang="en-US" dirty="0"/>
              <a:t>    - </a:t>
            </a:r>
            <a:r>
              <a:rPr lang="ko-KR" altLang="en-US" dirty="0" err="1"/>
              <a:t>머신러닝을</a:t>
            </a:r>
            <a:r>
              <a:rPr lang="ko-KR" altLang="en-US" dirty="0"/>
              <a:t> 활용하여 버섯의 특징을 입력하면 독버섯일 확률이 높은지 확인할 수 있게 하였으며 </a:t>
            </a:r>
          </a:p>
          <a:p>
            <a:r>
              <a:rPr lang="ko-KR" altLang="en-US" dirty="0"/>
              <a:t>      버섯 이미지를 입력하면 해당 버섯의 속(생물 분류의 한 단위. 과와 종의 사이에 있다)을 구분할 수 있는 기능을 제공하고 있습니다. </a:t>
            </a:r>
          </a:p>
        </p:txBody>
      </p:sp>
    </p:spTree>
    <p:extLst>
      <p:ext uri="{BB962C8B-B14F-4D97-AF65-F5344CB8AC3E}">
        <p14:creationId xmlns:p14="http://schemas.microsoft.com/office/powerpoint/2010/main" val="335751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0" y="6427952"/>
            <a:ext cx="4304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농촌진흥청 국립원예특작과학원 버섯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포털</a:t>
            </a:r>
            <a:r>
              <a:rPr kumimoji="1" lang="en-US" altLang="ko-KR" sz="1100" dirty="0"/>
              <a:t/>
            </a:r>
            <a:br>
              <a:rPr kumimoji="1" lang="en-US" altLang="ko-KR" sz="1100" dirty="0"/>
            </a:br>
            <a:r>
              <a:rPr kumimoji="1" lang="en-US" altLang="ko-KR" sz="1100" dirty="0"/>
              <a:t>-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http://</a:t>
            </a:r>
            <a:r>
              <a:rPr kumimoji="1" lang="en-US" altLang="ko-KR" sz="1100" dirty="0" err="1"/>
              <a:t>www.nihhs.go.kr</a:t>
            </a:r>
            <a:r>
              <a:rPr kumimoji="1" lang="en-US" altLang="ko-KR" sz="1100" dirty="0"/>
              <a:t>/mushroom/</a:t>
            </a:r>
            <a:r>
              <a:rPr kumimoji="1" lang="en-US" altLang="ko-KR" sz="1100" dirty="0" err="1"/>
              <a:t>psnMush</a:t>
            </a:r>
            <a:r>
              <a:rPr kumimoji="1" lang="en-US" altLang="ko-KR" sz="1100" dirty="0"/>
              <a:t>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DA36E-A062-6041-B2E9-21B7608FE480}"/>
              </a:ext>
            </a:extLst>
          </p:cNvPr>
          <p:cNvSpPr txBox="1"/>
          <p:nvPr/>
        </p:nvSpPr>
        <p:spPr>
          <a:xfrm>
            <a:off x="-1" y="6596390"/>
            <a:ext cx="7728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ore-KR" sz="1100" dirty="0"/>
              <a:t>: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Google </a:t>
            </a:r>
            <a:r>
              <a:rPr kumimoji="1" lang="ko-KR" altLang="en-US" sz="1100" dirty="0"/>
              <a:t>뉴스 검색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YTN </a:t>
            </a:r>
            <a:r>
              <a:rPr kumimoji="1" lang="ko-KR" altLang="en-US" sz="1100" dirty="0" smtClean="0"/>
              <a:t>기사</a:t>
            </a:r>
            <a:endParaRPr kumimoji="1" lang="en-US" altLang="ko-KR" sz="1100" dirty="0"/>
          </a:p>
        </p:txBody>
      </p:sp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김기영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총괄</a:t>
            </a:r>
            <a:r>
              <a:rPr kumimoji="1" lang="en-US" altLang="ko-KR" dirty="0" smtClean="0">
                <a:latin typeface="+mn-ea"/>
              </a:rPr>
              <a:t>, </a:t>
            </a:r>
            <a:r>
              <a:rPr kumimoji="1" lang="ko-KR" altLang="en-US" dirty="0" smtClean="0">
                <a:latin typeface="+mn-ea"/>
              </a:rPr>
              <a:t>기능 통합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박민재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</a:t>
            </a:r>
            <a:r>
              <a:rPr kumimoji="1" lang="en-US" altLang="ko-KR" dirty="0" smtClean="0">
                <a:latin typeface="+mn-ea"/>
              </a:rPr>
              <a:t>– </a:t>
            </a:r>
            <a:r>
              <a:rPr kumimoji="1" lang="ko-KR" altLang="en-US" dirty="0" smtClean="0">
                <a:latin typeface="+mn-ea"/>
              </a:rPr>
              <a:t>이미지 분류 기능 구축</a:t>
            </a:r>
            <a:r>
              <a:rPr kumimoji="1" lang="en-US" altLang="ko-KR" dirty="0" smtClean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문수인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</a:t>
            </a:r>
            <a:r>
              <a:rPr kumimoji="1" lang="en-US" altLang="ko-KR" dirty="0" smtClean="0">
                <a:latin typeface="+mn-ea"/>
              </a:rPr>
              <a:t>– </a:t>
            </a:r>
            <a:r>
              <a:rPr kumimoji="1" lang="ko-KR" altLang="en-US" dirty="0" smtClean="0">
                <a:latin typeface="+mn-ea"/>
              </a:rPr>
              <a:t>특징 분류 기능 구축</a:t>
            </a:r>
            <a:r>
              <a:rPr kumimoji="1" lang="en-US" altLang="ko-KR" dirty="0" smtClean="0">
                <a:latin typeface="+mn-ea"/>
              </a:rPr>
              <a:t>(</a:t>
            </a:r>
            <a:r>
              <a:rPr kumimoji="1" lang="ko-KR" altLang="en-US" dirty="0" smtClean="0">
                <a:latin typeface="+mn-ea"/>
              </a:rPr>
              <a:t>딥 러닝</a:t>
            </a:r>
            <a:r>
              <a:rPr kumimoji="1" lang="en-US" altLang="ko-KR" dirty="0" smtClean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김재현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디자인 총괄</a:t>
            </a:r>
            <a:r>
              <a:rPr kumimoji="1" lang="en-US" altLang="ko-KR" dirty="0" smtClean="0">
                <a:latin typeface="+mn-ea"/>
              </a:rPr>
              <a:t>,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요리 레시피 기능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장현우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분류군 검색 기능 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김지원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4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453</Words>
  <Application>Microsoft Office PowerPoint</Application>
  <PresentationFormat>와이드스크린</PresentationFormat>
  <Paragraphs>138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50</cp:revision>
  <dcterms:created xsi:type="dcterms:W3CDTF">2021-11-01T00:54:43Z</dcterms:created>
  <dcterms:modified xsi:type="dcterms:W3CDTF">2021-11-02T01:28:14Z</dcterms:modified>
</cp:coreProperties>
</file>